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12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283" r:id="rId20"/>
    <p:sldId id="284" r:id="rId21"/>
    <p:sldId id="285" r:id="rId22"/>
    <p:sldId id="286" r:id="rId23"/>
    <p:sldId id="310" r:id="rId24"/>
    <p:sldId id="289" r:id="rId25"/>
    <p:sldId id="308" r:id="rId26"/>
    <p:sldId id="309" r:id="rId27"/>
    <p:sldId id="290" r:id="rId28"/>
    <p:sldId id="291" r:id="rId29"/>
    <p:sldId id="292" r:id="rId30"/>
    <p:sldId id="293" r:id="rId31"/>
    <p:sldId id="303" r:id="rId32"/>
    <p:sldId id="294" r:id="rId33"/>
    <p:sldId id="295" r:id="rId34"/>
    <p:sldId id="305" r:id="rId35"/>
    <p:sldId id="301" r:id="rId36"/>
    <p:sldId id="302" r:id="rId37"/>
    <p:sldId id="311" r:id="rId38"/>
    <p:sldId id="307" r:id="rId39"/>
    <p:sldId id="33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1276" autoAdjust="0"/>
    <p:restoredTop sz="94159" autoAdjust="0"/>
  </p:normalViewPr>
  <p:slideViewPr>
    <p:cSldViewPr snapToGrid="0" snapToObjects="1"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4118F-5E53-4E6B-977E-D9DAEADEC46B}" type="datetimeFigureOut">
              <a:rPr lang="ko-KR" altLang="en-US" smtClean="0"/>
              <a:pPr/>
              <a:t>2025-03-31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C68AA-C49D-4E51-84FB-7841E26EB3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이진분류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다중분류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회귀 </a:t>
            </a:r>
            <a:r>
              <a:rPr lang="ko-KR" altLang="en-US" dirty="0" err="1" smtClean="0"/>
              <a:t>냐에</a:t>
            </a:r>
            <a:r>
              <a:rPr lang="ko-KR" altLang="en-US" dirty="0" smtClean="0"/>
              <a:t> 따라 세부구조는 다름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데이터셋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주성분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군집 알고리즘을 사용해 비슷한 샘플을 한 그룹으로 모음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레이블이 없는 샘플에 클러스터에서 가장 많이 등장하는 레이블 할당</a:t>
            </a:r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지도 학습 알고리즘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고양이의 가려진 부분을 모델에 입력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주변 바탕으로 </a:t>
            </a:r>
            <a:r>
              <a:rPr lang="ko-KR" altLang="en-US" dirty="0" err="1" smtClean="0"/>
              <a:t>마스킹된</a:t>
            </a:r>
            <a:r>
              <a:rPr lang="ko-KR" altLang="en-US" dirty="0" smtClean="0"/>
              <a:t> 부분 예측</a:t>
            </a:r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실제 원본 이미지와 비교하며 학습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" y="0"/>
            <a:ext cx="8623300" cy="35136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50" y="592667"/>
            <a:ext cx="4451350" cy="56811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0" y="3513667"/>
            <a:ext cx="5353050" cy="33951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5150" y="770467"/>
            <a:ext cx="5873750" cy="176106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45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r>
              <a:rPr lang="en-US" sz="45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45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</a:t>
            </a:r>
          </a:p>
          <a:p>
            <a:pPr lvl="0" algn="l">
              <a:lnSpc>
                <a:spcPct val="99600"/>
              </a:lnSpc>
            </a:pPr>
            <a:r>
              <a:rPr lang="en-US" sz="45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&amp; </a:t>
            </a:r>
            <a:r>
              <a:rPr lang="ko-KR" altLang="en-US" sz="45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머신러닝</a:t>
            </a:r>
            <a:r>
              <a:rPr lang="en-US" sz="45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45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5150" y="5884333"/>
            <a:ext cx="5600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2025. 4. 1.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1985" y="6510867"/>
            <a:ext cx="3132015" cy="347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KUGGLE 11</a:t>
            </a:r>
            <a:r>
              <a:rPr lang="ko-KR" altLang="en-US" sz="17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기</a:t>
            </a:r>
            <a:r>
              <a:rPr lang="en-US" sz="17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700" dirty="0" smtClean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강유진</a:t>
            </a:r>
            <a:r>
              <a:rPr lang="en-US" sz="1700" dirty="0" smtClean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&amp;</a:t>
            </a:r>
            <a:r>
              <a:rPr lang="ko-KR" altLang="en-US" sz="1700" dirty="0" smtClean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지명근</a:t>
            </a:r>
            <a:endParaRPr lang="ko-KR" altLang="en-US" sz="1700" dirty="0">
              <a:solidFill>
                <a:srgbClr val="44444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2175933"/>
            <a:ext cx="1765300" cy="472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50" y="2175933"/>
            <a:ext cx="1765300" cy="472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175933"/>
            <a:ext cx="1765300" cy="472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150" y="2175933"/>
            <a:ext cx="1765300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4) </a:t>
            </a: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베이지안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최적화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" y="3572933"/>
            <a:ext cx="1568450" cy="846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0485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기본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85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이전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평가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순차적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최적화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확률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구축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획득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함수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사용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효율적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적은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smtClean="0">
                <a:solidFill>
                  <a:srgbClr val="444444"/>
                </a:solidFill>
                <a:ea typeface="Pretendard Light"/>
              </a:rPr>
              <a:t>시도로</a:t>
            </a:r>
            <a:r>
              <a:rPr lang="en-US" altLang="ko-KR" sz="1200" spc="-56" dirty="0" smtClean="0">
                <a:solidFill>
                  <a:srgbClr val="444444"/>
                </a:solidFill>
                <a:ea typeface="Pretendard Light"/>
              </a:rPr>
              <a:t> </a:t>
            </a:r>
            <a:r>
              <a:rPr lang="ko-KR" altLang="en-US" sz="1200" spc="-56" dirty="0" smtClean="0">
                <a:solidFill>
                  <a:srgbClr val="444444"/>
                </a:solidFill>
                <a:ea typeface="Pretendard Light"/>
              </a:rPr>
              <a:t>최적화</a:t>
            </a:r>
            <a:r>
              <a:rPr lang="en-US" sz="1200" spc="-56" dirty="0" smtClean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가능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복잡한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smtClean="0">
                <a:solidFill>
                  <a:srgbClr val="444444"/>
                </a:solidFill>
                <a:ea typeface="Pretendard Light"/>
              </a:rPr>
              <a:t>공간</a:t>
            </a:r>
            <a:r>
              <a:rPr lang="en-US" altLang="ko-KR" sz="1200" spc="-56" dirty="0" smtClean="0">
                <a:solidFill>
                  <a:srgbClr val="444444"/>
                </a:solidFill>
                <a:ea typeface="Pretendard Light"/>
              </a:rPr>
              <a:t> </a:t>
            </a:r>
            <a:r>
              <a:rPr lang="ko-KR" altLang="en-US" sz="1200" spc="-56" dirty="0" smtClean="0">
                <a:solidFill>
                  <a:srgbClr val="444444"/>
                </a:solidFill>
                <a:ea typeface="Pretendard Light"/>
              </a:rPr>
              <a:t>탐색에</a:t>
            </a:r>
            <a:r>
              <a:rPr lang="en-US" sz="1200" spc="-56" dirty="0" smtClean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효과적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00" y="3572933"/>
            <a:ext cx="1568450" cy="84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686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확률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60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가우시안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프로세스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목적함수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근사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불확실성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모델링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통합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새로운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예측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확률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업데이트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점진적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개선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노이즈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처리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다차원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입력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처리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00" y="3572933"/>
            <a:ext cx="1568450" cy="846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8260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탐색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활용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2600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새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영역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유망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영역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균형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유지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중요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획득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함수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조정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UCB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전략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EI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방법론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PI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접근법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동적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변경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문제에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맞는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선택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400" y="3572933"/>
            <a:ext cx="1568450" cy="846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8961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96100" y="3708400"/>
            <a:ext cx="1543050" cy="2777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Scikit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-Optimize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GPyOpt</a:t>
            </a:r>
            <a:endParaRPr lang="en-US" sz="1200" spc="-56" dirty="0">
              <a:solidFill>
                <a:srgbClr val="444444"/>
              </a:solidFill>
              <a:latin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Hyperopt</a:t>
            </a:r>
            <a:endParaRPr lang="en-US" sz="1200" spc="-56" dirty="0">
              <a:solidFill>
                <a:srgbClr val="444444"/>
              </a:solidFill>
              <a:latin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Optuna</a:t>
            </a:r>
            <a:endParaRPr lang="en-US" sz="1200" spc="-56" dirty="0">
              <a:solidFill>
                <a:srgbClr val="444444"/>
              </a:solidFill>
              <a:latin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SMAC3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Spearmint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MOE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BayesianOptimization</a:t>
            </a:r>
            <a:endParaRPr lang="en-US" sz="1200" spc="-56" dirty="0">
              <a:solidFill>
                <a:srgbClr val="444444"/>
              </a:solidFill>
              <a:latin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BOHB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Google Vizier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2302933"/>
            <a:ext cx="7931150" cy="37930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997200"/>
            <a:ext cx="7918450" cy="169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767667"/>
            <a:ext cx="7918450" cy="169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538134"/>
            <a:ext cx="7918450" cy="169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317067"/>
            <a:ext cx="7918450" cy="169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6087534"/>
            <a:ext cx="7918450" cy="16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52009" y="4193117"/>
            <a:ext cx="3801533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5)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진화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알고리즘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250" y="2480733"/>
            <a:ext cx="230505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46450" y="2531533"/>
            <a:ext cx="5073650" cy="262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자연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진화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모방한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기법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250" y="3242733"/>
            <a:ext cx="230505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적용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46450" y="3293533"/>
            <a:ext cx="5073650" cy="262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하이퍼파라미터를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유전자로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표현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0250" y="4004733"/>
            <a:ext cx="230505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46450" y="4055533"/>
            <a:ext cx="5073650" cy="262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복잡한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공간에서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효과적인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0250" y="4775200"/>
            <a:ext cx="230505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46450" y="4826000"/>
            <a:ext cx="5073650" cy="262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속도가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느릴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있음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0250" y="5537200"/>
            <a:ext cx="230505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46450" y="5588000"/>
            <a:ext cx="5073650" cy="262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DEAP, TPOT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등의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라이브러리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0" y="1667934"/>
            <a:ext cx="3556000" cy="29633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0050" y="4775200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학습률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&amp;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정규화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50" y="5334000"/>
            <a:ext cx="420370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학습률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속도와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안정성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조절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너무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높으면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발산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,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너무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낮으면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느린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</a:p>
          <a:p>
            <a:pPr lvl="0" algn="l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정규화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,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일반화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능력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향상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L1, L2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정규화와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드롭아웃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다양한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기법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존재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대표적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endParaRPr lang="ko-KR" altLang="en-US" sz="3900" dirty="0">
              <a:solidFill>
                <a:srgbClr val="444444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72000" y="4775200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배치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크기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&amp; </a:t>
            </a: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에포크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5334000"/>
            <a:ext cx="420370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배치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크기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번에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처리할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양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결정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메모리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사용량과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속도에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영향</a:t>
            </a:r>
          </a:p>
          <a:p>
            <a:pPr lvl="0" algn="l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에포크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데이터셋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반복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횟수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시간의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균형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고려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필요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3"/>
            <a:ext cx="8553450" cy="22182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301067"/>
            <a:ext cx="8553450" cy="2218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3359" y="3608917"/>
            <a:ext cx="651933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08050" y="4580467"/>
            <a:ext cx="7696200" cy="474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학습률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조정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65350" y="5283200"/>
            <a:ext cx="64198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너무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높으면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발산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또는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서브최적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수렴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너무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낮으면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느린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또는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국소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최적점</a:t>
            </a:r>
            <a:endParaRPr lang="ko-KR" altLang="en-US" sz="1400" spc="-56" dirty="0">
              <a:solidFill>
                <a:srgbClr val="444444"/>
              </a:solidFill>
              <a:ea typeface="Pretendard Light"/>
            </a:endParaRP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학습률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스케줄링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점진적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감소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전략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8050" y="2455334"/>
            <a:ext cx="7696200" cy="474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학습률의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역할과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중요성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65350" y="3141133"/>
            <a:ext cx="64198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모델의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가중치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업데이트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속도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결정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수렴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속도와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안정성에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직접적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영향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최적값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찾기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위한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핵심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endParaRPr lang="ko-KR" altLang="en-US" sz="1400" spc="-56" dirty="0">
              <a:solidFill>
                <a:srgbClr val="444444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1) </a:t>
            </a: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학습률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3"/>
            <a:ext cx="3016250" cy="22182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165600"/>
            <a:ext cx="3016250" cy="2218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667934"/>
            <a:ext cx="3829050" cy="29125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7250" y="4538134"/>
            <a:ext cx="349250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L2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정규화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250" y="5283200"/>
            <a:ext cx="346710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가중치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크기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제한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안정적인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학습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극단적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가중치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방지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7250" y="2413000"/>
            <a:ext cx="349250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L1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정규화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250" y="3141133"/>
            <a:ext cx="34734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희소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특성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선택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효과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불필요한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가중치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제거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en-US" sz="3900" dirty="0" smtClean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정규화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계수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51400" y="4783667"/>
            <a:ext cx="387985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정규화의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목적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51400" y="5427133"/>
            <a:ext cx="386080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과적합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방지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모델의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일반화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능력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노이즈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영향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감소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4495800"/>
            <a:ext cx="4730750" cy="236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00" y="2091267"/>
            <a:ext cx="4013200" cy="213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58800" y="4605867"/>
            <a:ext cx="30988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배치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크기의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영향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3)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배치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크기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최적화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" y="5283200"/>
            <a:ext cx="3092450" cy="1210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속도와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메모리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사용량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조절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일반화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성능에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영향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최적화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알고리즘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동작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변화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병렬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처리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효율성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결정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70350" y="4614333"/>
            <a:ext cx="4267200" cy="330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배치</a:t>
            </a:r>
            <a:r>
              <a:rPr 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크기</a:t>
            </a:r>
            <a:r>
              <a:rPr 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선택</a:t>
            </a:r>
            <a:r>
              <a:rPr 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0350" y="5113867"/>
            <a:ext cx="4260850" cy="152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작은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배치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나은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일반화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,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느린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배치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빠른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,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메모리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부담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증가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점진적으로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배치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크기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증가를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시도해야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함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균형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조절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필요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데이터셋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크기에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따른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4"/>
            <a:ext cx="3498850" cy="4817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2184400"/>
            <a:ext cx="3498850" cy="48175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530600"/>
            <a:ext cx="46355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267200" y="3750733"/>
            <a:ext cx="463550" cy="15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00100" y="2726267"/>
            <a:ext cx="30797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충분한</a:t>
            </a:r>
            <a:r>
              <a:rPr 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학습과</a:t>
            </a:r>
            <a:r>
              <a:rPr 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과적합</a:t>
            </a:r>
            <a:r>
              <a:rPr 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9150" y="3251200"/>
            <a:ext cx="3067050" cy="14562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충분한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에포크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결정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방지를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전략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데이터셋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크기와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복잡도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고려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검증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세트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모니터링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곡선을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통한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진행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상황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4) </a:t>
            </a: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에포크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5400" y="2726267"/>
            <a:ext cx="30797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조기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종료와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곡선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24450" y="3251200"/>
            <a:ext cx="3067050" cy="14562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종료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(Early Stopping)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기법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검증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손실이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개선되지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않을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때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중단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곡선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분석으로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에포크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파악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과소적합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사이의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균형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찾기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일반화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능력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향상을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2785533"/>
            <a:ext cx="4235450" cy="29294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72050" y="2396067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파라미터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중요도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72050" y="2963333"/>
            <a:ext cx="4203700" cy="1100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민감도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수행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영향력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측정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영향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평가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주요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식별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및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중요도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평가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72050" y="4614333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우선순위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2050" y="5181600"/>
            <a:ext cx="4203700" cy="1100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중요도에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따른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우선순위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결정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계산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비용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고려한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효율적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접근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도메인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선별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점진적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튜닝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2175933"/>
            <a:ext cx="1765300" cy="472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50" y="2175933"/>
            <a:ext cx="1765300" cy="472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175933"/>
            <a:ext cx="1765300" cy="472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150" y="2175933"/>
            <a:ext cx="1765300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한계와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주의점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" y="3572933"/>
            <a:ext cx="1568450" cy="846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0485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과도한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85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위험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복잡성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증가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실제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저하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가능성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소모적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최적점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고착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위험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00" y="3572933"/>
            <a:ext cx="1568450" cy="84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686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계산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60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높은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컴퓨팅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자원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요구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실행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시간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에너지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소비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증가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클라우드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비용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상승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실시간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응용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제한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00" y="3572933"/>
            <a:ext cx="1568450" cy="846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8260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일반화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저하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2600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특정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데이터에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</a:t>
            </a: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새로운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저하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견고성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감소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극단적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상황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대응력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약화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편향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400" y="3572933"/>
            <a:ext cx="1568450" cy="846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8961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해석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어려움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96100" y="3708400"/>
            <a:ext cx="1543050" cy="1938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의사결정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근거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불명확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신뢰성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저하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규제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준수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어려움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직관적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이해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어려움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117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 smtClean="0">
                <a:solidFill>
                  <a:srgbClr val="444444"/>
                </a:solidFill>
                <a:ea typeface="ONE Mobile Title OTF"/>
              </a:rPr>
              <a:t>머신러닝</a:t>
            </a:r>
            <a:r>
              <a:rPr lang="ko-KR" altLang="en-US" sz="3900" dirty="0" smtClean="0">
                <a:solidFill>
                  <a:srgbClr val="444444"/>
                </a:solidFill>
                <a:ea typeface="ONE Mobile Title OTF"/>
              </a:rPr>
              <a:t> 개념</a:t>
            </a: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6292" y="1778110"/>
            <a:ext cx="477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en-US" altLang="ko-KR" dirty="0" smtClean="0"/>
              <a:t>Ↄ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6900" y="5162913"/>
            <a:ext cx="7412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차이점</a:t>
            </a:r>
            <a:r>
              <a:rPr lang="en-US" altLang="ko-KR" dirty="0" smtClean="0"/>
              <a:t>: </a:t>
            </a:r>
          </a:p>
          <a:p>
            <a:r>
              <a:rPr lang="ko-KR" altLang="en-US" b="1" dirty="0" err="1" smtClean="0"/>
              <a:t>머신러닝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사람이 직접 모델에 넣을 특징</a:t>
            </a:r>
            <a:r>
              <a:rPr lang="en-US" altLang="ko-KR" dirty="0" smtClean="0"/>
              <a:t>(feature)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추출하는 방식</a:t>
            </a:r>
            <a:r>
              <a:rPr lang="en-US" altLang="ko-KR" dirty="0" smtClean="0"/>
              <a:t>,</a:t>
            </a:r>
          </a:p>
          <a:p>
            <a:r>
              <a:rPr lang="ko-KR" altLang="en-US" b="1" dirty="0" err="1" smtClean="0"/>
              <a:t>딥러닝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스스로 특징을 뽑아내는 방식</a:t>
            </a:r>
            <a:endParaRPr lang="ko-KR" altLang="en-US" dirty="0"/>
          </a:p>
        </p:txBody>
      </p:sp>
      <p:pic>
        <p:nvPicPr>
          <p:cNvPr id="11" name="Picture 5" descr="https://wikidocs.net/images/page/222889/%EC%8A%A4%ED%81%AC%EB%A6%B0%EC%83%B7_2023-11-24_13503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1691" y="2165034"/>
            <a:ext cx="8549313" cy="26971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0" y="-1024466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3850" y="1591733"/>
            <a:ext cx="11328400" cy="553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2800" y="4859867"/>
            <a:ext cx="23495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머신러닝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개념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22650" y="4859867"/>
            <a:ext cx="23495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머신러닝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종류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26150" y="4859867"/>
            <a:ext cx="23495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머신러닝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알고리즘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선택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6450" y="2819400"/>
            <a:ext cx="2336800" cy="541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파라미터와의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차이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튜닝의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중요성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2800" y="2277533"/>
            <a:ext cx="23495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하이퍼파라미터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개념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6300" y="2819400"/>
            <a:ext cx="233680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수동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검색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그리드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검색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랜덤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검색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베이지안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최적화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진화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알고리즘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2650" y="2277533"/>
            <a:ext cx="23495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튜닝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방법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26150" y="2819400"/>
            <a:ext cx="233680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학습률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조작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정규화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계수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조작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배치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크기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최적화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에포크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결정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튜닝의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중요도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및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한계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26150" y="2277533"/>
            <a:ext cx="31623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대표적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하이퍼파라미터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및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한계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6450" y="1761067"/>
            <a:ext cx="422275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200" dirty="0" err="1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하이퍼파라미터</a:t>
            </a:r>
            <a:r>
              <a:rPr lang="en-US" sz="2200" dirty="0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튜닝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6450" y="4360334"/>
            <a:ext cx="422275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200" dirty="0" err="1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머신러닝</a:t>
            </a:r>
            <a:r>
              <a:rPr lang="en-US" sz="2200" dirty="0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모델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 smtClean="0">
                <a:solidFill>
                  <a:srgbClr val="444444"/>
                </a:solidFill>
                <a:ea typeface="ONE Mobile Title OTF"/>
              </a:rPr>
              <a:t>머신러닝</a:t>
            </a:r>
            <a:r>
              <a:rPr lang="ko-KR" altLang="en-US" sz="3900" dirty="0" smtClean="0">
                <a:solidFill>
                  <a:srgbClr val="444444"/>
                </a:solidFill>
                <a:ea typeface="ONE Mobile Title OTF"/>
              </a:rPr>
              <a:t> 종류</a:t>
            </a: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6900" y="2004646"/>
            <a:ext cx="46423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800" dirty="0" smtClean="0"/>
              <a:t>훈련 지도 방식에 따라</a:t>
            </a:r>
            <a:endParaRPr lang="en-US" altLang="ko-KR" sz="2800" dirty="0" smtClean="0"/>
          </a:p>
          <a:p>
            <a:r>
              <a:rPr lang="en-US" altLang="ko-KR" sz="2800" dirty="0" smtClean="0"/>
              <a:t>	①</a:t>
            </a:r>
            <a:r>
              <a:rPr lang="ko-KR" altLang="en-US" sz="2800" dirty="0" smtClean="0"/>
              <a:t>지도학습</a:t>
            </a:r>
            <a:endParaRPr lang="en-US" altLang="ko-KR" sz="2800" dirty="0" smtClean="0"/>
          </a:p>
          <a:p>
            <a:r>
              <a:rPr lang="en-US" altLang="ko-KR" sz="2800" dirty="0" smtClean="0"/>
              <a:t>	②</a:t>
            </a:r>
            <a:r>
              <a:rPr lang="ko-KR" altLang="en-US" sz="2800" dirty="0" smtClean="0"/>
              <a:t>비지도 학습</a:t>
            </a:r>
            <a:endParaRPr lang="en-US" altLang="ko-KR" sz="2800" dirty="0" smtClean="0"/>
          </a:p>
          <a:p>
            <a:r>
              <a:rPr lang="en-US" altLang="ko-KR" sz="2800" dirty="0" smtClean="0"/>
              <a:t>	③</a:t>
            </a:r>
            <a:r>
              <a:rPr lang="ko-KR" altLang="en-US" sz="2800" dirty="0" smtClean="0"/>
              <a:t>강화 학습</a:t>
            </a:r>
            <a:endParaRPr lang="en-US" altLang="ko-KR" sz="2800" dirty="0" smtClean="0"/>
          </a:p>
          <a:p>
            <a:r>
              <a:rPr lang="en-US" altLang="ko-KR" sz="2800" dirty="0" smtClean="0"/>
              <a:t>	④</a:t>
            </a:r>
            <a:r>
              <a:rPr lang="ko-KR" altLang="en-US" sz="2800" dirty="0" smtClean="0"/>
              <a:t>준지도 학습</a:t>
            </a:r>
            <a:endParaRPr lang="en-US" altLang="ko-KR" sz="2800" dirty="0" smtClean="0"/>
          </a:p>
          <a:p>
            <a:r>
              <a:rPr lang="en-US" altLang="ko-KR" sz="2800" dirty="0" smtClean="0"/>
              <a:t>	⑤</a:t>
            </a:r>
            <a:r>
              <a:rPr lang="ko-KR" altLang="en-US" sz="2800" dirty="0" smtClean="0"/>
              <a:t>자기 지도 학습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①지도 학습</a:t>
            </a:r>
            <a:endParaRPr lang="ko-KR" altLang="en-US" sz="36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900" y="1667933"/>
            <a:ext cx="768545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ko-KR" altLang="en-US" dirty="0" smtClean="0"/>
              <a:t>라벨이 있는 데이터를 사용해서 정답을 맞추는 학습 방식</a:t>
            </a:r>
            <a:r>
              <a:rPr lang="en-US" altLang="ko-KR" dirty="0" smtClean="0"/>
              <a:t>.</a:t>
            </a:r>
          </a:p>
          <a:p>
            <a:pPr lvl="0"/>
            <a:r>
              <a:rPr lang="ko-KR" altLang="en-US" dirty="0" smtClean="0"/>
              <a:t>주로 분류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회귀 문제에 사용</a:t>
            </a:r>
            <a:endParaRPr lang="ko-KR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/>
          <a:srcRect l="2115" t="2878"/>
          <a:stretch>
            <a:fillRect/>
          </a:stretch>
        </p:blipFill>
        <p:spPr bwMode="auto">
          <a:xfrm>
            <a:off x="105511" y="2375808"/>
            <a:ext cx="8950569" cy="438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①지도 학습</a:t>
            </a:r>
            <a:r>
              <a:rPr lang="en-US" altLang="ko-KR" sz="2400" dirty="0" smtClean="0">
                <a:solidFill>
                  <a:srgbClr val="444444"/>
                </a:solidFill>
                <a:ea typeface="ONE Mobile Title OTF"/>
              </a:rPr>
              <a:t>-[</a:t>
            </a:r>
            <a:r>
              <a:rPr lang="ko-KR" altLang="en-US" sz="2400" dirty="0" smtClean="0">
                <a:solidFill>
                  <a:srgbClr val="444444"/>
                </a:solidFill>
                <a:ea typeface="ONE Mobile Title OTF"/>
              </a:rPr>
              <a:t>사전지식</a:t>
            </a:r>
            <a:r>
              <a:rPr lang="en-US" altLang="ko-KR" sz="2400" dirty="0" smtClean="0">
                <a:solidFill>
                  <a:srgbClr val="444444"/>
                </a:solidFill>
                <a:ea typeface="ONE Mobile Title OTF"/>
              </a:rPr>
              <a:t>]</a:t>
            </a:r>
            <a:endParaRPr lang="ko-KR" altLang="en-US" sz="2400" dirty="0" smtClean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24580" name="AutoShape 4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2" name="AutoShape 6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4" name="AutoShape 8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6" name="AutoShape 10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8" name="AutoShape 12" descr="앙상블 학습의 유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589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01262" y="2984743"/>
            <a:ext cx="6238826" cy="2914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473075" y="1872762"/>
            <a:ext cx="7709633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latinLnBrk="1">
              <a:defRPr/>
            </a:pPr>
            <a:r>
              <a:rPr lang="ko-KR" altLang="en-US" dirty="0" smtClean="0"/>
              <a:t>앙상블 기법</a:t>
            </a:r>
            <a:endParaRPr lang="en-US" altLang="ko-KR" dirty="0" smtClean="0"/>
          </a:p>
          <a:p>
            <a:pPr defTabSz="914400" latinLnBrk="1">
              <a:defRPr/>
            </a:pPr>
            <a:r>
              <a:rPr lang="en-US" altLang="ko-KR" dirty="0" smtClean="0"/>
              <a:t>:</a:t>
            </a:r>
            <a:r>
              <a:rPr lang="ko-KR" altLang="en-US" dirty="0" smtClean="0"/>
              <a:t>여러 모델의 예측 결과를 결합하는 기법으로 주로 지도학습에서 사용됨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24580" name="AutoShape 4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2" name="AutoShape 6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4" name="AutoShape 8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6" name="AutoShape 10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8" name="AutoShape 12" descr="앙상블 학습의 유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Picture 2" descr="https://velog.velcdn.com/images/kimminyoung0/post/0e9b407e-81d5-480b-bf0c-47375704c42e/image.jpeg"/>
          <p:cNvPicPr>
            <a:picLocks noChangeAspect="1" noChangeArrowheads="1"/>
          </p:cNvPicPr>
          <p:nvPr/>
        </p:nvPicPr>
        <p:blipFill>
          <a:blip r:embed="rId5"/>
          <a:srcRect r="9623" b="1171"/>
          <a:stretch>
            <a:fillRect/>
          </a:stretch>
        </p:blipFill>
        <p:spPr bwMode="auto">
          <a:xfrm>
            <a:off x="263769" y="1600202"/>
            <a:ext cx="5336931" cy="5196250"/>
          </a:xfrm>
          <a:prstGeom prst="rect">
            <a:avLst/>
          </a:prstGeom>
          <a:noFill/>
        </p:spPr>
      </p:pic>
      <p:pic>
        <p:nvPicPr>
          <p:cNvPr id="24591" name="Picture 15" descr="모델의 예측 성능 향상시키기-(배깅, 랜덤포레스트, 부스팅) | GDSC UO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62248" y="3508131"/>
            <a:ext cx="3429000" cy="3288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600700" y="1776046"/>
            <a:ext cx="354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ko-KR" altLang="en-US" dirty="0" err="1" smtClean="0"/>
              <a:t>부스팅</a:t>
            </a:r>
            <a:r>
              <a:rPr lang="en-US" altLang="ko-KR" dirty="0" smtClean="0"/>
              <a:t>&gt;</a:t>
            </a:r>
          </a:p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약한 </a:t>
            </a:r>
            <a:r>
              <a:rPr lang="ko-KR" altLang="en-US" dirty="0" err="1" smtClean="0"/>
              <a:t>학습기를</a:t>
            </a:r>
            <a:r>
              <a:rPr lang="ko-KR" altLang="en-US" dirty="0" smtClean="0"/>
              <a:t> 순차적으로 학습시키며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이전 모델이 틀린 예측에 가중치를 부여하여 오류를 개선해나가는 학습 방식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6163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①지도 학습</a:t>
            </a:r>
            <a:r>
              <a:rPr lang="en-US" altLang="ko-KR" sz="2400" dirty="0" smtClean="0">
                <a:solidFill>
                  <a:srgbClr val="444444"/>
                </a:solidFill>
                <a:ea typeface="ONE Mobile Title OTF"/>
              </a:rPr>
              <a:t>-[</a:t>
            </a:r>
            <a:r>
              <a:rPr lang="ko-KR" altLang="en-US" sz="2400" dirty="0" smtClean="0">
                <a:solidFill>
                  <a:srgbClr val="444444"/>
                </a:solidFill>
                <a:ea typeface="ONE Mobile Title OTF"/>
              </a:rPr>
              <a:t>사전지식</a:t>
            </a:r>
            <a:r>
              <a:rPr lang="en-US" altLang="ko-KR" sz="2400" dirty="0" smtClean="0">
                <a:solidFill>
                  <a:srgbClr val="444444"/>
                </a:solidFill>
                <a:ea typeface="ONE Mobile Title OTF"/>
              </a:rPr>
              <a:t>]</a:t>
            </a:r>
            <a:endParaRPr lang="ko-KR" altLang="en-US" sz="2400" dirty="0" smtClean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①지도 학습</a:t>
            </a:r>
            <a:r>
              <a:rPr lang="en-US" altLang="ko-KR" sz="2800" dirty="0" smtClean="0">
                <a:solidFill>
                  <a:srgbClr val="444444"/>
                </a:solidFill>
                <a:ea typeface="ONE Mobile Title OTF"/>
              </a:rPr>
              <a:t>-[</a:t>
            </a:r>
            <a:r>
              <a:rPr lang="ko-KR" altLang="en-US" sz="2800" dirty="0" smtClean="0">
                <a:solidFill>
                  <a:srgbClr val="444444"/>
                </a:solidFill>
                <a:ea typeface="ONE Mobile Title OTF"/>
              </a:rPr>
              <a:t>사전지식</a:t>
            </a:r>
            <a:r>
              <a:rPr lang="en-US" altLang="ko-KR" sz="2800" dirty="0" smtClean="0">
                <a:solidFill>
                  <a:srgbClr val="444444"/>
                </a:solidFill>
                <a:ea typeface="ONE Mobile Title OTF"/>
              </a:rPr>
              <a:t>]</a:t>
            </a:r>
            <a:endParaRPr lang="ko-KR" altLang="en-US" sz="28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900" y="1837592"/>
            <a:ext cx="768545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ko-KR" altLang="en-US" dirty="0" err="1" smtClean="0"/>
              <a:t>스태킹</a:t>
            </a:r>
            <a:r>
              <a:rPr lang="en-US" altLang="ko-KR" dirty="0" smtClean="0"/>
              <a:t>(Stacking):</a:t>
            </a:r>
            <a:r>
              <a:rPr lang="ko-KR" altLang="en-US" dirty="0" smtClean="0"/>
              <a:t>여러 개의 서로 다른 모델의 </a:t>
            </a:r>
            <a:r>
              <a:rPr lang="ko-KR" altLang="en-US" dirty="0" err="1" smtClean="0"/>
              <a:t>예측값을</a:t>
            </a:r>
            <a:r>
              <a:rPr lang="ko-KR" altLang="en-US" dirty="0" smtClean="0"/>
              <a:t> 다시 하나의 모델이 종합해서 최종 예측을 하는 방식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7052" y="5732583"/>
            <a:ext cx="10304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000" dirty="0" smtClean="0"/>
              <a:t>구성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개별 기반 모델들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최종 메타 모델</a:t>
            </a:r>
            <a:endParaRPr lang="en-US" altLang="ko-KR" sz="20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2000" dirty="0" smtClean="0"/>
              <a:t>교차검증기반으로 </a:t>
            </a:r>
            <a:r>
              <a:rPr lang="en-US" altLang="ko-KR" sz="2000" dirty="0" smtClean="0"/>
              <a:t>Base Model </a:t>
            </a:r>
            <a:r>
              <a:rPr lang="ko-KR" altLang="en-US" sz="2000" dirty="0" smtClean="0"/>
              <a:t>학습</a:t>
            </a:r>
            <a:endParaRPr lang="en-US" altLang="ko-KR" sz="20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2000" dirty="0" smtClean="0"/>
              <a:t>각 모델마다의 </a:t>
            </a:r>
            <a:r>
              <a:rPr lang="ko-KR" altLang="en-US" sz="2000" dirty="0" err="1" smtClean="0"/>
              <a:t>예측값들을</a:t>
            </a:r>
            <a:r>
              <a:rPr lang="ko-KR" altLang="en-US" sz="2000" dirty="0" smtClean="0"/>
              <a:t> 세로로 붙여서 </a:t>
            </a:r>
            <a:r>
              <a:rPr lang="en-US" altLang="ko-KR" sz="2000" dirty="0" smtClean="0"/>
              <a:t>feature vector </a:t>
            </a:r>
            <a:r>
              <a:rPr lang="ko-KR" altLang="en-US" sz="2000" dirty="0" smtClean="0"/>
              <a:t>생성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새로운 </a:t>
            </a:r>
            <a:r>
              <a:rPr lang="ko-KR" altLang="en-US" sz="2000" dirty="0" err="1" smtClean="0"/>
              <a:t>데이터셋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12292" name="Picture 4" descr="https://blog.kakaocdn.net/dn/GkEYY/btsJkmxxymY/66yQRjPPeK2xoQMbM22lY1/im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899" y="2553921"/>
            <a:ext cx="7685455" cy="31434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305908" y="2998177"/>
            <a:ext cx="694592" cy="10550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305908" y="4308231"/>
            <a:ext cx="694592" cy="861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7878" y="606723"/>
            <a:ext cx="9100039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endParaRPr lang="en-US" altLang="ko-KR" sz="3900" dirty="0" smtClean="0">
              <a:solidFill>
                <a:srgbClr val="444444"/>
              </a:solidFill>
              <a:ea typeface="ONE Mobile Title OTF"/>
            </a:endParaRPr>
          </a:p>
          <a:p>
            <a:pPr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①지도 학습</a:t>
            </a:r>
            <a:r>
              <a:rPr lang="en-US" altLang="ko-KR" sz="2400" dirty="0" smtClean="0">
                <a:solidFill>
                  <a:srgbClr val="444444"/>
                </a:solidFill>
                <a:ea typeface="ONE Mobile Title OTF"/>
              </a:rPr>
              <a:t>-</a:t>
            </a:r>
            <a:r>
              <a:rPr lang="en-US" altLang="ko-KR" sz="2400" dirty="0" err="1" smtClean="0">
                <a:solidFill>
                  <a:srgbClr val="444444"/>
                </a:solidFill>
                <a:ea typeface="ONE Mobile Title OTF"/>
              </a:rPr>
              <a:t>XGBoost,Lightgbm,Catboost</a:t>
            </a:r>
            <a:r>
              <a:rPr lang="en-US" altLang="ko-KR" sz="2400" dirty="0" smtClean="0">
                <a:solidFill>
                  <a:srgbClr val="444444"/>
                </a:solidFill>
                <a:ea typeface="ONE Mobile Title OTF"/>
              </a:rPr>
              <a:t> </a:t>
            </a:r>
            <a:r>
              <a:rPr lang="ko-KR" altLang="en-US" sz="2400" dirty="0" smtClean="0">
                <a:solidFill>
                  <a:srgbClr val="444444"/>
                </a:solidFill>
                <a:ea typeface="ONE Mobile Title OTF"/>
              </a:rPr>
              <a:t>구조</a:t>
            </a:r>
          </a:p>
          <a:p>
            <a:pPr lvl="0">
              <a:lnSpc>
                <a:spcPct val="99600"/>
              </a:lnSpc>
            </a:pPr>
            <a:endParaRPr lang="ko-KR" altLang="en-US" sz="2800" dirty="0" smtClean="0">
              <a:solidFill>
                <a:srgbClr val="444444"/>
              </a:solidFill>
              <a:ea typeface="ONE Mobile Title OTF"/>
            </a:endParaRPr>
          </a:p>
          <a:p>
            <a:pPr>
              <a:lnSpc>
                <a:spcPct val="99600"/>
              </a:lnSpc>
            </a:pPr>
            <a:endParaRPr lang="ko-KR" altLang="en-US" sz="2000" dirty="0">
              <a:solidFill>
                <a:srgbClr val="444444"/>
              </a:solidFill>
              <a:ea typeface="ONE Mobile Title OTF"/>
            </a:endParaRPr>
          </a:p>
        </p:txBody>
      </p:sp>
      <p:pic>
        <p:nvPicPr>
          <p:cNvPr id="1026" name="Picture 2" descr="Practical guidelines for the use of gradient boosting for molecular  property prediction | Journal of Cheminformatics | Full Tex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1885" y="1843779"/>
            <a:ext cx="8914109" cy="291286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4756639"/>
            <a:ext cx="33059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균형 트리 분할 방식</a:t>
            </a:r>
            <a:r>
              <a:rPr lang="en-US" altLang="ko-KR" dirty="0" smtClean="0"/>
              <a:t>&gt;</a:t>
            </a:r>
          </a:p>
          <a:p>
            <a:r>
              <a:rPr lang="ko-KR" altLang="en-US" dirty="0" err="1" smtClean="0"/>
              <a:t>트리의</a:t>
            </a:r>
            <a:r>
              <a:rPr lang="ko-KR" altLang="en-US" dirty="0" smtClean="0"/>
              <a:t> 깊이를 기준으로 모든 </a:t>
            </a:r>
            <a:r>
              <a:rPr lang="ko-KR" altLang="en-US" dirty="0" err="1" smtClean="0"/>
              <a:t>리프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동시에 분할해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균형적으로 확장하는 방식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방지에 강한 구조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But </a:t>
            </a:r>
            <a:r>
              <a:rPr lang="ko-KR" altLang="en-US" dirty="0" smtClean="0"/>
              <a:t>불필요한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학습시간↑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21271" y="4822567"/>
            <a:ext cx="3235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리프</a:t>
            </a:r>
            <a:r>
              <a:rPr lang="ko-KR" altLang="en-US" dirty="0" smtClean="0"/>
              <a:t> 중심 트리 분할 방식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가장 손실이 큰 </a:t>
            </a:r>
            <a:r>
              <a:rPr lang="ko-KR" altLang="en-US" dirty="0" err="1" smtClean="0"/>
              <a:t>리프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노드만</a:t>
            </a:r>
            <a:r>
              <a:rPr lang="ko-KR" altLang="en-US" dirty="0" smtClean="0"/>
              <a:t> 계속 분할하는 방식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r>
              <a:rPr lang="ko-KR" altLang="en-US" dirty="0" smtClean="0"/>
              <a:t>높은 정확도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But 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위험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3748" y="4822567"/>
            <a:ext cx="323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균형 트리 </a:t>
            </a:r>
            <a:endParaRPr lang="en-US" altLang="ko-KR" dirty="0" smtClean="0"/>
          </a:p>
          <a:p>
            <a:r>
              <a:rPr lang="en-US" altLang="ko-KR" dirty="0" smtClean="0"/>
              <a:t>+ </a:t>
            </a:r>
            <a:r>
              <a:rPr lang="ko-KR" altLang="en-US" dirty="0" err="1" smtClean="0"/>
              <a:t>리프</a:t>
            </a:r>
            <a:r>
              <a:rPr lang="ko-KR" altLang="en-US" dirty="0" smtClean="0"/>
              <a:t> 중심 트리 합친 방식</a:t>
            </a:r>
            <a:r>
              <a:rPr lang="en-US" altLang="ko-KR" dirty="0" smtClean="0"/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2992" y="545129"/>
            <a:ext cx="8557358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①지도 학습</a:t>
            </a:r>
            <a:r>
              <a:rPr lang="en-US" altLang="ko-KR" sz="2400" dirty="0" smtClean="0">
                <a:solidFill>
                  <a:srgbClr val="444444"/>
                </a:solidFill>
                <a:ea typeface="ONE Mobile Title OTF"/>
              </a:rPr>
              <a:t>-</a:t>
            </a:r>
            <a:r>
              <a:rPr lang="en-US" altLang="ko-KR" sz="2400" dirty="0" err="1" smtClean="0">
                <a:solidFill>
                  <a:srgbClr val="444444"/>
                </a:solidFill>
                <a:ea typeface="ONE Mobile Title OTF"/>
              </a:rPr>
              <a:t>XGBoost,Lightgbm,Catboost</a:t>
            </a:r>
            <a:r>
              <a:rPr lang="en-US" altLang="ko-KR" sz="2400" dirty="0" smtClean="0">
                <a:solidFill>
                  <a:srgbClr val="444444"/>
                </a:solidFill>
                <a:ea typeface="ONE Mobile Title OTF"/>
              </a:rPr>
              <a:t> </a:t>
            </a:r>
            <a:r>
              <a:rPr lang="ko-KR" altLang="en-US" sz="2400" dirty="0" smtClean="0">
                <a:solidFill>
                  <a:srgbClr val="444444"/>
                </a:solidFill>
                <a:ea typeface="ONE Mobile Title OTF"/>
              </a:rPr>
              <a:t>비교</a:t>
            </a:r>
            <a:endParaRPr lang="ko-KR" altLang="en-US" sz="2400" dirty="0">
              <a:solidFill>
                <a:srgbClr val="444444"/>
              </a:solidFill>
              <a:ea typeface="ONE Mobile Title OTF"/>
            </a:endParaRPr>
          </a:p>
        </p:txBody>
      </p:sp>
      <p:pic>
        <p:nvPicPr>
          <p:cNvPr id="46082" name="Picture 2" descr="여러 기간의 시계열 확률 예측을 위한 XGB, LightGBM, CatBoost 모델 비교 분석 | TIL"/>
          <p:cNvPicPr>
            <a:picLocks noChangeAspect="1" noChangeArrowheads="1"/>
          </p:cNvPicPr>
          <p:nvPr/>
        </p:nvPicPr>
        <p:blipFill>
          <a:blip r:embed="rId5"/>
          <a:srcRect b="10992"/>
          <a:stretch>
            <a:fillRect/>
          </a:stretch>
        </p:blipFill>
        <p:spPr bwMode="auto">
          <a:xfrm>
            <a:off x="413238" y="2005700"/>
            <a:ext cx="8466994" cy="4377516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89924" y="2400300"/>
            <a:ext cx="8302382" cy="1644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②비지도 학습</a:t>
            </a:r>
            <a:endParaRPr lang="ko-KR" altLang="en-US" sz="36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900" y="1732080"/>
            <a:ext cx="7685454" cy="7017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라벨 없이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데이터의 패턴이나 구조를 찾는 학습 방식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주로 고객 세분화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이상 탐지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데이터 시각화 에서 활용됨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 l="1154" t="2451" b="10010"/>
          <a:stretch>
            <a:fillRect/>
          </a:stretch>
        </p:blipFill>
        <p:spPr bwMode="auto">
          <a:xfrm>
            <a:off x="6350" y="2488223"/>
            <a:ext cx="9144000" cy="4369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②비지도 학습</a:t>
            </a:r>
            <a:r>
              <a:rPr lang="en-US" altLang="ko-KR" sz="3900" dirty="0" smtClean="0">
                <a:solidFill>
                  <a:srgbClr val="444444"/>
                </a:solidFill>
                <a:ea typeface="ONE Mobile Title OTF"/>
              </a:rPr>
              <a:t>-K-Means</a:t>
            </a: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900" y="1732080"/>
            <a:ext cx="768545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/>
              <a:t>데이터를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개의 군집으로 나누는 군집화 알고리즘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24425" y="3253133"/>
            <a:ext cx="436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동작 과정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4425" y="3757958"/>
            <a:ext cx="42195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pic>
        <p:nvPicPr>
          <p:cNvPr id="13314" name="Picture 2" descr="클러스터링 (k-means 알고리즘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538282"/>
            <a:ext cx="4924425" cy="38976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②비지도 학습</a:t>
            </a:r>
            <a:r>
              <a:rPr lang="en-US" altLang="ko-KR" sz="3900" dirty="0" smtClean="0">
                <a:solidFill>
                  <a:srgbClr val="444444"/>
                </a:solidFill>
                <a:ea typeface="ONE Mobile Title OTF"/>
              </a:rPr>
              <a:t>-PCA</a:t>
            </a: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1200" y="1776046"/>
            <a:ext cx="7254631" cy="13111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/>
              <a:t>고차원 데이터를 </a:t>
            </a:r>
            <a:r>
              <a:rPr lang="ko-KR" altLang="en-US" dirty="0" err="1" smtClean="0"/>
              <a:t>저차원으로</a:t>
            </a:r>
            <a:r>
              <a:rPr lang="ko-KR" altLang="en-US" dirty="0" smtClean="0"/>
              <a:t> 줄이는 차원 축소 기법</a:t>
            </a:r>
            <a:r>
              <a:rPr lang="en-US" altLang="ko-KR" dirty="0" smtClean="0"/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/>
              <a:t>여러 변수 간 상관관계를 이용해 주성분을 추출하면서 불필요한 특성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중복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노이즈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제거</a:t>
            </a:r>
            <a:endParaRPr lang="en-US" altLang="ko-KR" dirty="0" smtClean="0"/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ko-KR" dirty="0" smtClean="0"/>
              <a:t>-&gt;</a:t>
            </a:r>
            <a:r>
              <a:rPr lang="ko-KR" altLang="en-US" dirty="0" smtClean="0"/>
              <a:t>데이터의 분산을 가장 잘 표현할 수 있는 </a:t>
            </a:r>
            <a:r>
              <a:rPr lang="ko-KR" altLang="en-US" dirty="0" err="1" smtClean="0"/>
              <a:t>저차원을</a:t>
            </a:r>
            <a:r>
              <a:rPr lang="ko-KR" altLang="en-US" dirty="0" smtClean="0"/>
              <a:t> 찾아내는 것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6529267" y="3358827"/>
            <a:ext cx="26210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 smtClean="0"/>
              <a:t>-</a:t>
            </a:r>
            <a:r>
              <a:rPr lang="ko-KR" altLang="en-US" dirty="0" smtClean="0"/>
              <a:t>첫 번째 주성분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:</a:t>
            </a:r>
            <a:r>
              <a:rPr lang="ko-KR" altLang="en-US" dirty="0" smtClean="0"/>
              <a:t> 데이터의 분산을 가장 많이 설명하는 축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-</a:t>
            </a:r>
            <a:r>
              <a:rPr lang="ko-KR" altLang="en-US" dirty="0" smtClean="0"/>
              <a:t>두 번째 주성분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: </a:t>
            </a:r>
            <a:r>
              <a:rPr lang="ko-KR" altLang="en-US" dirty="0" smtClean="0"/>
              <a:t>첫 번째 주성분과 직교하면서 데이터의 분산을 두 번째로 많이 설명하는 축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pic>
        <p:nvPicPr>
          <p:cNvPr id="12290" name="Picture 2" descr="https://blog.kakaocdn.net/dn/FuoFs/btroCxnNTMI/1Jq08SkuWxmnikTStG9N51/img.png"/>
          <p:cNvPicPr>
            <a:picLocks noChangeAspect="1" noChangeArrowheads="1"/>
          </p:cNvPicPr>
          <p:nvPr/>
        </p:nvPicPr>
        <p:blipFill>
          <a:blip r:embed="rId5"/>
          <a:srcRect l="45999" b="-6109"/>
          <a:stretch>
            <a:fillRect/>
          </a:stretch>
        </p:blipFill>
        <p:spPr bwMode="auto">
          <a:xfrm>
            <a:off x="3312007" y="3205470"/>
            <a:ext cx="3180701" cy="264141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7731" y="5990316"/>
            <a:ext cx="745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분산이 최대로 보존되도록 </a:t>
            </a:r>
            <a:r>
              <a:rPr lang="en-US" altLang="ko-KR" dirty="0" smtClean="0"/>
              <a:t>PC1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PC2</a:t>
            </a:r>
            <a:r>
              <a:rPr lang="ko-KR" altLang="en-US" dirty="0" smtClean="0"/>
              <a:t> 축을 회전시킨 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PC2 </a:t>
            </a:r>
            <a:r>
              <a:rPr lang="ko-KR" altLang="en-US" dirty="0" smtClean="0"/>
              <a:t>축을 제거하고</a:t>
            </a:r>
            <a:r>
              <a:rPr lang="en-US" altLang="ko-KR" dirty="0" smtClean="0"/>
              <a:t> 1</a:t>
            </a:r>
            <a:r>
              <a:rPr lang="ko-KR" altLang="en-US" dirty="0" smtClean="0"/>
              <a:t>차원 평면에 데이터 투영</a:t>
            </a:r>
            <a:endParaRPr lang="ko-KR" altLang="en-US" dirty="0"/>
          </a:p>
        </p:txBody>
      </p:sp>
      <p:pic>
        <p:nvPicPr>
          <p:cNvPr id="12293" name="Picture 5" descr="PCA 주성분 분석"/>
          <p:cNvPicPr>
            <a:picLocks noChangeAspect="1" noChangeArrowheads="1"/>
          </p:cNvPicPr>
          <p:nvPr/>
        </p:nvPicPr>
        <p:blipFill>
          <a:blip r:embed="rId6"/>
          <a:srcRect l="6036" r="14107" b="5177"/>
          <a:stretch>
            <a:fillRect/>
          </a:stretch>
        </p:blipFill>
        <p:spPr bwMode="auto">
          <a:xfrm>
            <a:off x="1" y="3205470"/>
            <a:ext cx="3305908" cy="26414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" y="2125133"/>
            <a:ext cx="4629150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72050" y="2243667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72050" y="2810933"/>
            <a:ext cx="4203700" cy="1100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설정할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값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과정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제어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예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학습률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,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배치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크기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수동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또는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자동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72050" y="4461933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파라미터와의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차이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2050" y="5029200"/>
            <a:ext cx="420370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하이퍼파라미터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사용자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지정</a:t>
            </a:r>
          </a:p>
          <a:p>
            <a:pPr lvl="0" algn="l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내부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통한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가중치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부여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하이퍼파라미터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외부에서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제어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③강화학습</a:t>
            </a:r>
            <a:endParaRPr lang="ko-KR" altLang="en-US" sz="36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408" y="1720685"/>
            <a:ext cx="768545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>
                <a:solidFill>
                  <a:schemeClr val="tx1"/>
                </a:solidFill>
              </a:rPr>
              <a:t>에이전트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학습하는 시스템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가 환경과 상호작용하면서 그 결과로 보상을 최대화하는 방향으로 행동을 학습하는 방법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8197" name="Picture 5" descr="알파고도 칠전팔기?&quot; [특별기획 AI 2030] ③ 강화학습 &lt; 뉴테크 &lt; 기술 &lt; 기사본문 - AI타임스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275" y="2540977"/>
            <a:ext cx="8791575" cy="416755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③강화학습</a:t>
            </a:r>
            <a:endParaRPr lang="ko-KR" altLang="en-US" sz="3600" dirty="0">
              <a:solidFill>
                <a:srgbClr val="444444"/>
              </a:solidFill>
              <a:ea typeface="ONE Mobile Title OTF"/>
            </a:endParaRPr>
          </a:p>
        </p:txBody>
      </p:sp>
      <p:pic>
        <p:nvPicPr>
          <p:cNvPr id="9" name="Picture 3" descr="딥러닝 (8) - [RL1] 강화학습(Reinforcement Learning)이란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1050" y="1782233"/>
            <a:ext cx="7685454" cy="478562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④</a:t>
            </a:r>
            <a:r>
              <a:rPr lang="ko-KR" altLang="en-US" sz="3600" dirty="0" err="1" smtClean="0">
                <a:solidFill>
                  <a:srgbClr val="444444"/>
                </a:solidFill>
                <a:ea typeface="ONE Mobile Title OTF"/>
              </a:rPr>
              <a:t>준지도학습</a:t>
            </a:r>
            <a:endParaRPr lang="ko-KR" altLang="en-US" sz="36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900" y="1720685"/>
            <a:ext cx="7852508" cy="7017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>
                <a:solidFill>
                  <a:schemeClr val="tx1"/>
                </a:solidFill>
              </a:rPr>
              <a:t>소량의 </a:t>
            </a:r>
            <a:r>
              <a:rPr lang="ko-KR" altLang="en-US" dirty="0" err="1" smtClean="0">
                <a:solidFill>
                  <a:schemeClr val="tx1"/>
                </a:solidFill>
              </a:rPr>
              <a:t>라벨된</a:t>
            </a:r>
            <a:r>
              <a:rPr lang="ko-KR" altLang="en-US" dirty="0" smtClean="0">
                <a:solidFill>
                  <a:schemeClr val="tx1"/>
                </a:solidFill>
              </a:rPr>
              <a:t> 데이터와 다량의 라벨 없는 데이터를 활용하여 학습하는 방법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>
                <a:solidFill>
                  <a:schemeClr val="tx1"/>
                </a:solidFill>
              </a:rPr>
              <a:t>지도 학습과 비지도 학습의 조합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7171" name="Picture 3" descr="ML] 2-1. 머신러닝의 종류 및 적용 사례 (지도 학습, 비지도 학습, 준지도 학습, 강화 학습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231" y="2552703"/>
            <a:ext cx="7262445" cy="405911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867221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⑤자기지도학습</a:t>
            </a:r>
            <a:endParaRPr lang="ko-KR" altLang="en-US" sz="36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408" y="1720685"/>
            <a:ext cx="7685454" cy="10341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레이블이 전혀 없어도 데이터 일부를 가려서 스스로 라벨을 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만들어 학습하는 방법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지도학습과 비지도 학습의 중간 형태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인공 신경망 같은 인공지능 모델 기반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 t="5399" r="1436"/>
          <a:stretch>
            <a:fillRect/>
          </a:stretch>
        </p:blipFill>
        <p:spPr bwMode="auto">
          <a:xfrm>
            <a:off x="702408" y="2857506"/>
            <a:ext cx="7571154" cy="386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 smtClean="0">
                <a:solidFill>
                  <a:srgbClr val="444444"/>
                </a:solidFill>
                <a:ea typeface="ONE Mobile Title OTF"/>
              </a:rPr>
              <a:t>⑤자기지도학습</a:t>
            </a:r>
            <a:endParaRPr lang="ko-KR" altLang="en-US" sz="3600" dirty="0">
              <a:solidFill>
                <a:srgbClr val="444444"/>
              </a:solidFill>
              <a:ea typeface="ONE Mobile Title OTF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891" y="2681654"/>
            <a:ext cx="8464547" cy="28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35341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 smtClean="0">
                <a:solidFill>
                  <a:srgbClr val="444444"/>
                </a:solidFill>
                <a:ea typeface="ONE Mobile Title OTF"/>
              </a:rPr>
              <a:t>머신러닝</a:t>
            </a:r>
            <a:r>
              <a:rPr lang="ko-KR" altLang="en-US" sz="3900" dirty="0" smtClean="0">
                <a:solidFill>
                  <a:srgbClr val="444444"/>
                </a:solidFill>
                <a:ea typeface="ONE Mobile Title OTF"/>
              </a:rPr>
              <a:t> 알고리즘 선택</a:t>
            </a: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904726"/>
            <a:ext cx="9144000" cy="448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1545" y="4317024"/>
            <a:ext cx="3815861" cy="2043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78590" y="5486401"/>
            <a:ext cx="898816" cy="7242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77406" y="5459242"/>
            <a:ext cx="1095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데이터 </a:t>
            </a:r>
            <a:r>
              <a:rPr lang="en-US" altLang="ko-KR" sz="1600" dirty="0" smtClean="0"/>
              <a:t>10</a:t>
            </a:r>
            <a:r>
              <a:rPr lang="ko-KR" altLang="en-US" sz="1600" dirty="0" err="1" smtClean="0"/>
              <a:t>만건</a:t>
            </a:r>
            <a:r>
              <a:rPr lang="ko-KR" altLang="en-US" sz="1600" dirty="0" smtClean="0"/>
              <a:t> 이상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900" dirty="0" smtClean="0">
                <a:solidFill>
                  <a:srgbClr val="444444"/>
                </a:solidFill>
                <a:ea typeface="ONE Mobile Title OTF"/>
              </a:rPr>
              <a:t>[Decision Trees]</a:t>
            </a: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pic>
        <p:nvPicPr>
          <p:cNvPr id="2050" name="Picture 2" descr="머신러닝 - 결정 트리(Decision) 쉽게 이해하고 구현하기 | 얼타고의 개발노트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238" y="1720685"/>
            <a:ext cx="8343899" cy="5017029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2277208" y="1720685"/>
            <a:ext cx="2303584" cy="283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28999" y="3118662"/>
            <a:ext cx="2417885" cy="283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77208" y="5213838"/>
            <a:ext cx="1811215" cy="283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알고리즘 선택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 smtClean="0">
                <a:solidFill>
                  <a:srgbClr val="444444"/>
                </a:solidFill>
                <a:ea typeface="ONE Mobile Title OTF"/>
              </a:rPr>
              <a:t>머신러닝</a:t>
            </a:r>
            <a:r>
              <a:rPr lang="ko-KR" altLang="en-US" sz="3900" dirty="0" smtClean="0">
                <a:solidFill>
                  <a:srgbClr val="444444"/>
                </a:solidFill>
                <a:ea typeface="ONE Mobile Title OTF"/>
              </a:rPr>
              <a:t> 알고리즘 선택</a:t>
            </a: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l="3754" t="2808" r="2692" b="15387"/>
          <a:stretch>
            <a:fillRect/>
          </a:stretch>
        </p:blipFill>
        <p:spPr bwMode="auto">
          <a:xfrm>
            <a:off x="-1" y="1756359"/>
            <a:ext cx="9156185" cy="503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0" y="0"/>
            <a:ext cx="9429750" cy="1667933"/>
          </a:xfrm>
          <a:prstGeom prst="rect">
            <a:avLst/>
          </a:prstGeom>
        </p:spPr>
      </p:pic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447" y="2488223"/>
            <a:ext cx="541020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dirty="0" smtClean="0">
                <a:solidFill>
                  <a:srgbClr val="444444"/>
                </a:solidFill>
                <a:ea typeface="ONE Mobile Title OTF"/>
              </a:rPr>
              <a:t>Gradient Boosting(</a:t>
            </a:r>
            <a:r>
              <a:rPr lang="en-US" altLang="ko-KR" sz="2800" dirty="0" err="1" smtClean="0">
                <a:solidFill>
                  <a:srgbClr val="444444"/>
                </a:solidFill>
                <a:ea typeface="ONE Mobile Title OTF"/>
              </a:rPr>
              <a:t>XGBoost,Lightgbm,Catboost</a:t>
            </a:r>
            <a:r>
              <a:rPr lang="en-US" altLang="ko-KR" sz="2800" dirty="0" smtClean="0">
                <a:solidFill>
                  <a:srgbClr val="444444"/>
                </a:solidFill>
                <a:ea typeface="ONE Mobile Title OTF"/>
              </a:rPr>
              <a:t>) </a:t>
            </a:r>
            <a:r>
              <a:rPr lang="ko-KR" altLang="en-US" sz="2800" dirty="0" smtClean="0">
                <a:solidFill>
                  <a:srgbClr val="444444"/>
                </a:solidFill>
                <a:ea typeface="ONE Mobile Title OTF"/>
              </a:rPr>
              <a:t>선택</a:t>
            </a:r>
            <a:endParaRPr lang="ko-KR" altLang="en-US" sz="28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알고리즘 선택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18573" y="3884248"/>
            <a:ext cx="2997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+</a:t>
            </a:r>
            <a:r>
              <a:rPr lang="ko-KR" altLang="en-US" dirty="0" smtClean="0"/>
              <a:t>고차원 희소 데이터에 강함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692" y="2956475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감사합니다</a:t>
            </a:r>
            <a:r>
              <a:rPr lang="en-US" altLang="ko-KR" sz="4800" dirty="0" smtClean="0"/>
              <a:t>!</a:t>
            </a:r>
            <a:endParaRPr lang="ko-KR" altLang="en-US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3"/>
            <a:ext cx="8553450" cy="22182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301067"/>
            <a:ext cx="8553450" cy="22182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8050" y="4580467"/>
            <a:ext cx="7696200" cy="474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과적합과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과소적합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65350" y="5283200"/>
            <a:ext cx="64198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적절한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복잡도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조절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데이터에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맞는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수준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검증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세트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성능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최적화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8050" y="2455334"/>
            <a:ext cx="7696200" cy="474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성능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최적화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5350" y="3141133"/>
            <a:ext cx="64198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정확도와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일반화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능력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속도와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효율성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개선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모델의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안정성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확보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튜닝의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중요성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3"/>
            <a:ext cx="2889250" cy="22182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165600"/>
            <a:ext cx="2889250" cy="2218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400" y="1557867"/>
            <a:ext cx="4743450" cy="31411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7250" y="4538134"/>
            <a:ext cx="349250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2) </a:t>
            </a:r>
            <a:r>
              <a:rPr lang="ko-KR" altLang="en-US" sz="22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그리드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250" y="5283200"/>
            <a:ext cx="346710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모든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철저하지만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비효율적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차원의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저주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문제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7250" y="2413000"/>
            <a:ext cx="157480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1)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수동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250" y="3141133"/>
            <a:ext cx="34734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경험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기반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직관적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이해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시간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소모적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6900" y="482600"/>
            <a:ext cx="60388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51400" y="4783667"/>
            <a:ext cx="387985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주요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접근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51400" y="5427133"/>
            <a:ext cx="386080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수동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검색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경험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기반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그리드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/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랜덤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검색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체계적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베이지안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최적화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효율적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2040467"/>
            <a:ext cx="4730750" cy="4817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2040467"/>
            <a:ext cx="3060700" cy="41825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92550" y="2184400"/>
            <a:ext cx="30988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Manual 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1)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수동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92550" y="2582333"/>
            <a:ext cx="3606800" cy="262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altLang="en-US" sz="1200" spc="-56" dirty="0" err="1">
                <a:solidFill>
                  <a:srgbClr val="000000"/>
                </a:solidFill>
                <a:ea typeface="Pretendard Light"/>
              </a:rPr>
              <a:t>하이퍼파라미터를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수동으로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조정하며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성능을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평가하는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92550" y="3141133"/>
            <a:ext cx="4267200" cy="330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수동</a:t>
            </a:r>
            <a:r>
              <a:rPr 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검색의</a:t>
            </a:r>
            <a:r>
              <a:rPr 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2550" y="3640667"/>
            <a:ext cx="4260850" cy="2480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직관과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경험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기반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조정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소모적이나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통찰력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제공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소규모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프로젝트에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적합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전문가의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도메인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가능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자동화된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방법의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기초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과정에서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이해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증진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특정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상황에서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효과적일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있음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대규모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탐색에는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비효율적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4"/>
            <a:ext cx="3498850" cy="4817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2184400"/>
            <a:ext cx="3498850" cy="48175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530600"/>
            <a:ext cx="46355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267200" y="3750733"/>
            <a:ext cx="463550" cy="15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00100" y="2726267"/>
            <a:ext cx="30797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Grid Search </a:t>
            </a:r>
            <a:r>
              <a:rPr lang="ko-KR" alt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9150" y="3251200"/>
            <a:ext cx="3067050" cy="264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정의된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범위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철저하고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체계적인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접근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놓치지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않음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계산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비용이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높음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차원의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저주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문제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발생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병렬화가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용이함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간단한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문제에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적합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공간이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작을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때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효과적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초기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방법으로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2)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그리드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5400" y="2726267"/>
            <a:ext cx="30797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Grid Search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24450" y="3251200"/>
            <a:ext cx="3067050" cy="264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범위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정의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교차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검증으로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평가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scikit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-learn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GridSearchCV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병렬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처리로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속도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결과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시각화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및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적용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및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검증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6900" y="482600"/>
            <a:ext cx="31051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3)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랜덤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125133"/>
            <a:ext cx="2444750" cy="20404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2300" y="4529667"/>
            <a:ext cx="24828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작동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300" y="5113867"/>
            <a:ext cx="247015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무작위로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선택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지정된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분포에서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샘플링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반복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횟수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정의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반복마다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새로운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병렬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처리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가능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0" y="2125133"/>
            <a:ext cx="2444750" cy="20404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46450" y="4529667"/>
            <a:ext cx="24828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그리드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vs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랜덤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46450" y="5113867"/>
            <a:ext cx="2470150" cy="1659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랜덤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유연한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그리드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체계적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  <a:p>
            <a:pPr lvl="0" algn="l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랜덤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차원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저주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완화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그리드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검토</a:t>
            </a:r>
          </a:p>
          <a:p>
            <a:pPr lvl="0" algn="l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950" y="2125133"/>
            <a:ext cx="3067050" cy="2057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76950" y="4529667"/>
            <a:ext cx="24828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효율성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6950" y="5113867"/>
            <a:ext cx="2470150" cy="1659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넓은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공간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커버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중요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집중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계산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자원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효율적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사용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예상치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못한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발견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그리드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빠른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수렴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계산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효율성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높음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그리드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/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랜덤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8850" y="3420534"/>
            <a:ext cx="7283450" cy="11345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 :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성능이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좋지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않았던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근처도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모두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끝까지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탐색하여</a:t>
            </a:r>
          </a:p>
          <a:p>
            <a:pPr lvl="0" algn="l">
              <a:lnSpc>
                <a:spcPct val="99600"/>
              </a:lnSpc>
            </a:pP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계산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자원을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낭비하게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1581</Words>
  <Application>Microsoft Office PowerPoint</Application>
  <PresentationFormat>화면 슬라이드 쇼(4:3)</PresentationFormat>
  <Paragraphs>382</Paragraphs>
  <Slides>39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머신러닝이란?</dc:title>
  <dc:creator>yujin</dc:creator>
  <dc:description>generated using python-pptx</dc:description>
  <cp:lastModifiedBy>강유진</cp:lastModifiedBy>
  <cp:revision>185</cp:revision>
  <dcterms:created xsi:type="dcterms:W3CDTF">2013-01-27T09:14:16Z</dcterms:created>
  <dcterms:modified xsi:type="dcterms:W3CDTF">2025-03-31T05:55:12Z</dcterms:modified>
</cp:coreProperties>
</file>